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8"/>
  </p:notesMasterIdLst>
  <p:handoutMasterIdLst>
    <p:handoutMasterId r:id="rId9"/>
  </p:handoutMasterIdLst>
  <p:sldIdLst>
    <p:sldId id="331" r:id="rId2"/>
    <p:sldId id="327" r:id="rId3"/>
    <p:sldId id="330" r:id="rId4"/>
    <p:sldId id="329" r:id="rId5"/>
    <p:sldId id="334" r:id="rId6"/>
    <p:sldId id="333" r:id="rId7"/>
  </p:sldIdLst>
  <p:sldSz cx="9144000" cy="6858000" type="screen4x3"/>
  <p:notesSz cx="6797675" cy="9872663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6B"/>
    <a:srgbClr val="0088B8"/>
    <a:srgbClr val="105866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286" autoAdjust="0"/>
  </p:normalViewPr>
  <p:slideViewPr>
    <p:cSldViewPr>
      <p:cViewPr>
        <p:scale>
          <a:sx n="92" d="100"/>
          <a:sy n="92" d="100"/>
        </p:scale>
        <p:origin x="-24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0616282924092"/>
          <c:y val="9.6024126939832546E-2"/>
          <c:w val="0.69501788036410928"/>
          <c:h val="0.822319304851502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25-4468-BD4C-96105BF64FC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925-4468-BD4C-96105BF64FC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925-4468-BD4C-96105BF64FC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925-4468-BD4C-96105BF64FC9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5-4468-BD4C-96105BF64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27948303180574E-2"/>
          <c:y val="3.6743602562678224E-2"/>
          <c:w val="0.95129256866501366"/>
          <c:h val="0.767750053234825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КТ со сроком реализации «январь-сентябрь» 2020 г.</c:v>
                </c:pt>
                <c:pt idx="1">
                  <c:v>КТ со сроком реализации в 2021 г. и переходящие с 2019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92-4ECF-94F3-790EC2CEE4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15955328"/>
        <c:axId val="215956864"/>
        <c:axId val="0"/>
      </c:bar3DChart>
      <c:catAx>
        <c:axId val="215955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5956864"/>
        <c:crosses val="autoZero"/>
        <c:auto val="1"/>
        <c:lblAlgn val="ctr"/>
        <c:lblOffset val="100"/>
        <c:noMultiLvlLbl val="0"/>
      </c:catAx>
      <c:valAx>
        <c:axId val="21595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9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E59B-ADDD-4678-BD56-DED66E702E8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78"/>
            <a:ext cx="2946400" cy="495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9122-0BF0-41D6-850C-B2A037B0D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0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2FCD-E4A8-4706-BDF5-733BE0F106F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08A8-398B-496C-9E81-84678CEA5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ашева\Desktop\Attachments_elena-yalbacheva@bk.ru_2019-07-29_06-20-09\Заставка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0126" y="5877272"/>
            <a:ext cx="9144000" cy="9807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50F-D842-45C2-85B7-EF62D0CABFCA}" type="datetime1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57B6-D972-4DE1-9886-C4F2148D62F4}" type="datetime1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40-8356-4321-BAD2-B5F7989C3F61}" type="datetime1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A645-67C1-4D07-82AF-71936CCE5A75}" type="datetime1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609-D1A3-4A95-A2C1-D8958B6FA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56C3-7F24-400F-9450-5BE840EC3D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9563-D35B-4D64-BAEB-61752D5717C2}" type="datetime1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4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4032"/>
            <a:ext cx="8595204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Итоги выполнения Плана мероприятий по реализации </a:t>
            </a:r>
            <a:r>
              <a:rPr lang="ru-RU" sz="3800" b="1" dirty="0" smtClean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программы развития </a:t>
            </a:r>
            <a:r>
              <a:rPr lang="ru-RU" sz="3800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«Сильный Алтай»</a:t>
            </a:r>
            <a:br>
              <a:rPr lang="ru-RU" sz="3800" b="1" dirty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B246B"/>
                </a:solidFill>
                <a:latin typeface="Times New Roman" pitchFamily="18" charset="0"/>
                <a:cs typeface="Times New Roman" pitchFamily="18" charset="0"/>
              </a:rPr>
              <a:t>за 9 месяцев 2021 года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gornova\Desktop\ozekgerb-s-flag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3"/>
            <a:ext cx="3053195" cy="14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gornova\Desktop\572499_1564149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2" y="5010023"/>
            <a:ext cx="2473879" cy="14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8800566"/>
              </p:ext>
            </p:extLst>
          </p:nvPr>
        </p:nvGraphicFramePr>
        <p:xfrm>
          <a:off x="1115616" y="404664"/>
          <a:ext cx="6275040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57488" y="2132856"/>
            <a:ext cx="3140604" cy="2842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endParaRPr lang="ru-RU" sz="4800" b="1" dirty="0" smtClean="0">
              <a:solidFill>
                <a:srgbClr val="FF00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32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онтрольных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точек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(с нарастающим итогом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с 2019 года)</a:t>
            </a:r>
            <a:endParaRPr lang="ru-RU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484784"/>
            <a:ext cx="3303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10</a:t>
            </a:r>
            <a:r>
              <a:rPr lang="ru-RU" dirty="0" smtClean="0"/>
              <a:t>  (84%)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к</a:t>
            </a:r>
            <a:r>
              <a:rPr lang="ru-RU" sz="2400" dirty="0" smtClean="0">
                <a:latin typeface="Century Gothic" panose="020B0502020202020204" pitchFamily="34" charset="0"/>
              </a:rPr>
              <a:t>онтрольных точек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завершены в </a:t>
            </a:r>
            <a:r>
              <a:rPr lang="ru-RU" sz="2400" dirty="0">
                <a:latin typeface="Century Gothic" panose="020B0502020202020204" pitchFamily="34" charset="0"/>
              </a:rPr>
              <a:t>2019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43161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1 </a:t>
            </a:r>
            <a:r>
              <a:rPr lang="ru-RU" dirty="0" smtClean="0"/>
              <a:t>(8%)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Century Gothic" panose="020B0502020202020204" pitchFamily="34" charset="0"/>
              </a:rPr>
              <a:t>контрольная точка,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переходящая 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с </a:t>
            </a:r>
            <a:r>
              <a:rPr lang="ru-RU" sz="2400" dirty="0">
                <a:latin typeface="Century Gothic" panose="020B0502020202020204" pitchFamily="34" charset="0"/>
              </a:rPr>
              <a:t>2019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81690" y="1124744"/>
            <a:ext cx="30548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0 </a:t>
            </a:r>
            <a:r>
              <a:rPr lang="ru-RU" dirty="0" smtClean="0"/>
              <a:t>(0%)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latin typeface="Century Gothic" panose="020B0502020202020204" pitchFamily="34" charset="0"/>
              </a:rPr>
              <a:t>незавершенных </a:t>
            </a:r>
            <a:r>
              <a:rPr lang="ru-RU" sz="2400" dirty="0" smtClean="0">
                <a:latin typeface="Century Gothic" panose="020B0502020202020204" pitchFamily="34" charset="0"/>
              </a:rPr>
              <a:t>контрольных точек, </a:t>
            </a:r>
          </a:p>
          <a:p>
            <a:pPr lvl="0" algn="ctr"/>
            <a:r>
              <a:rPr lang="ru-RU" sz="2400" dirty="0" smtClean="0">
                <a:latin typeface="Century Gothic" panose="020B0502020202020204" pitchFamily="34" charset="0"/>
              </a:rPr>
              <a:t>получивших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старт </a:t>
            </a:r>
            <a:r>
              <a:rPr lang="ru-RU" sz="2400" dirty="0">
                <a:latin typeface="Century Gothic" panose="020B0502020202020204" pitchFamily="34" charset="0"/>
              </a:rPr>
              <a:t>в 2020 </a:t>
            </a:r>
            <a:r>
              <a:rPr lang="ru-RU" sz="2400" dirty="0" smtClean="0">
                <a:latin typeface="Century Gothic" panose="020B0502020202020204" pitchFamily="34" charset="0"/>
              </a:rPr>
              <a:t>г.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3743161"/>
            <a:ext cx="30963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  <a:r>
              <a:rPr lang="ru-RU" sz="3200" dirty="0" smtClean="0">
                <a:latin typeface="Century Gothic" panose="020B0502020202020204" pitchFamily="34" charset="0"/>
              </a:rPr>
              <a:t> </a:t>
            </a:r>
            <a:r>
              <a:rPr lang="ru-RU" dirty="0"/>
              <a:t>(8%)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к</a:t>
            </a:r>
            <a:r>
              <a:rPr lang="ru-RU" sz="2400" dirty="0" smtClean="0">
                <a:latin typeface="Century Gothic" panose="020B0502020202020204" pitchFamily="34" charset="0"/>
              </a:rPr>
              <a:t>онтрольная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точка</a:t>
            </a: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со </a:t>
            </a:r>
            <a:r>
              <a:rPr lang="ru-RU" sz="2400" dirty="0">
                <a:latin typeface="Century Gothic" panose="020B0502020202020204" pitchFamily="34" charset="0"/>
              </a:rPr>
              <a:t>сроком начала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реализации с </a:t>
            </a:r>
            <a:r>
              <a:rPr lang="ru-RU" sz="2400" dirty="0">
                <a:latin typeface="Century Gothic" panose="020B0502020202020204" pitchFamily="34" charset="0"/>
              </a:rPr>
              <a:t>2021 </a:t>
            </a:r>
            <a:r>
              <a:rPr lang="ru-RU" sz="2400" dirty="0" smtClean="0">
                <a:latin typeface="Century Gothic" panose="020B0502020202020204" pitchFamily="34" charset="0"/>
              </a:rPr>
              <a:t>г.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6293956"/>
            <a:ext cx="8928100" cy="427520"/>
          </a:xfrm>
          <a:prstGeom prst="rect">
            <a:avLst/>
          </a:prstGeom>
          <a:solidFill>
            <a:srgbClr val="0097CC"/>
          </a:solidFill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«Сильный Алтай»:</a:t>
            </a: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дорожной карты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80015520"/>
              </p:ext>
            </p:extLst>
          </p:nvPr>
        </p:nvGraphicFramePr>
        <p:xfrm>
          <a:off x="2950509" y="1052736"/>
          <a:ext cx="573629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16216" y="1772816"/>
            <a:ext cx="15841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контрольных точки </a:t>
            </a: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в 2021 г.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2997" y="248360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100%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6555" y="2276872"/>
            <a:ext cx="104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исполнены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6590"/>
              </p:ext>
            </p:extLst>
          </p:nvPr>
        </p:nvGraphicFramePr>
        <p:xfrm>
          <a:off x="179512" y="4221088"/>
          <a:ext cx="8712968" cy="25638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xmlns="" val="1491851827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716105525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3556158027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385922303"/>
                    </a:ext>
                  </a:extLst>
                </a:gridCol>
              </a:tblGrid>
              <a:tr h="2875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Источники финансирования</a:t>
                      </a:r>
                    </a:p>
                    <a:p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kern="120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3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9124897"/>
                  </a:ext>
                </a:extLst>
              </a:tr>
              <a:tr h="287532">
                <a:tc vMerge="1">
                  <a:txBody>
                    <a:bodyPr/>
                    <a:lstStyle/>
                    <a:p>
                      <a:pPr algn="l" fontAlgn="t"/>
                      <a:endParaRPr lang="ru-RU" sz="15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план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факт </a:t>
                      </a:r>
                      <a:b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01.11.2021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кассовое </a:t>
                      </a:r>
                      <a:b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исполнение, %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643025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ВСЕГО  (за счет всех источников)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52 866 400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47 668 541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90,2%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15633883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федеральный бюджет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58774545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республиканский бюджет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6309936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местные бюджеты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67642980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внебюджетные источники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52 866 400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47 668 541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90,2%</a:t>
                      </a:r>
                      <a:endParaRPr lang="ru-RU" sz="13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95971407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3762" y="1509734"/>
            <a:ext cx="2433015" cy="21228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52508" y="644738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805915"/>
            <a:ext cx="845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Подключение социально-значимых объектов Республики Алтай к сети «Интернет»</a:t>
            </a:r>
            <a:endParaRPr lang="ru-RU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4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9594" y="2924944"/>
            <a:ext cx="656307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2021 году подключено </a:t>
            </a:r>
            <a:r>
              <a:rPr lang="ru-RU" b="1" dirty="0" smtClean="0">
                <a:solidFill>
                  <a:srgbClr val="002060"/>
                </a:solidFill>
              </a:rPr>
              <a:t>112 </a:t>
            </a:r>
            <a:r>
              <a:rPr lang="ru-RU" b="1" dirty="0" smtClean="0">
                <a:solidFill>
                  <a:srgbClr val="002060"/>
                </a:solidFill>
              </a:rPr>
              <a:t>СЗО: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 сельская администрация (с. </a:t>
            </a:r>
            <a:r>
              <a:rPr lang="ru-RU" dirty="0" err="1" smtClean="0">
                <a:solidFill>
                  <a:srgbClr val="002060"/>
                </a:solidFill>
              </a:rPr>
              <a:t>Майск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dirty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7 общеобразовательных организаций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54 </a:t>
            </a:r>
            <a:r>
              <a:rPr lang="ru-RU" dirty="0" smtClean="0">
                <a:solidFill>
                  <a:srgbClr val="002060"/>
                </a:solidFill>
              </a:rPr>
              <a:t>фельдшерско-акушерских пункта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 пожарных постов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 общественные библиотеки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187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21256" y="692696"/>
            <a:ext cx="9168987" cy="50089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333217"/>
            <a:ext cx="8451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Создание точки доступа к услугам связи в населенных пунктах с низким качеством услуг или полным их отсутствием через проект объединенной спутниковой сети</a:t>
            </a:r>
            <a:endParaRPr lang="ru-RU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89469" y="644901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5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:\Мои документы\Минцифра\Сильный Алтай\ОСС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98" y="4597916"/>
            <a:ext cx="2133349" cy="20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:\Мои документы\Минцифра\Сильный Алтай\ОСС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19" y="2465956"/>
            <a:ext cx="3115182" cy="41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:\Мои документы\Минцифра\Сильный Алтай\ОСС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6098"/>
            <a:ext cx="1765045" cy="22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2492896"/>
            <a:ext cx="5328591" cy="244827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ru-RU" sz="3500" dirty="0">
                <a:solidFill>
                  <a:srgbClr val="0B246B"/>
                </a:solidFill>
              </a:rPr>
              <a:t>Проект подразумевает обеспечение сельских жителей сотовой связью и доступом в </a:t>
            </a:r>
            <a:r>
              <a:rPr lang="ru-RU" sz="3500" dirty="0" smtClean="0">
                <a:solidFill>
                  <a:srgbClr val="0B246B"/>
                </a:solidFill>
              </a:rPr>
              <a:t>«Интернет» </a:t>
            </a:r>
            <a:r>
              <a:rPr lang="ru-RU" sz="3500" dirty="0">
                <a:solidFill>
                  <a:srgbClr val="0B246B"/>
                </a:solidFill>
              </a:rPr>
              <a:t>в радиусе до 100 метров от места установки и со скоростью передачи данных до 5 Мбит/сек.</a:t>
            </a:r>
            <a:endParaRPr lang="en-US" sz="3500" dirty="0" smtClean="0">
              <a:solidFill>
                <a:srgbClr val="0B246B"/>
              </a:solidFill>
            </a:endParaRPr>
          </a:p>
          <a:p>
            <a:r>
              <a:rPr lang="ru-RU" sz="3500" dirty="0" smtClean="0">
                <a:solidFill>
                  <a:srgbClr val="0B246B"/>
                </a:solidFill>
              </a:rPr>
              <a:t>На </a:t>
            </a:r>
            <a:r>
              <a:rPr lang="ru-RU" sz="3500" dirty="0">
                <a:solidFill>
                  <a:srgbClr val="0B246B"/>
                </a:solidFill>
              </a:rPr>
              <a:t>сегодня точки доступа развернуты в 15 </a:t>
            </a:r>
            <a:r>
              <a:rPr lang="ru-RU" sz="3500" dirty="0" smtClean="0">
                <a:solidFill>
                  <a:srgbClr val="0B246B"/>
                </a:solidFill>
              </a:rPr>
              <a:t>малых, </a:t>
            </a:r>
            <a:r>
              <a:rPr lang="ru-RU" sz="3500" dirty="0">
                <a:solidFill>
                  <a:srgbClr val="0B246B"/>
                </a:solidFill>
              </a:rPr>
              <a:t>труднодоступных селах республики, в которых проживают больше 2000 человек.</a:t>
            </a:r>
            <a:r>
              <a:rPr lang="ru-RU" sz="2400" dirty="0">
                <a:solidFill>
                  <a:srgbClr val="0B246B"/>
                </a:solidFill>
              </a:rPr>
              <a:t> </a:t>
            </a:r>
            <a:br>
              <a:rPr lang="ru-RU" sz="2400" dirty="0">
                <a:solidFill>
                  <a:srgbClr val="0B246B"/>
                </a:solidFill>
              </a:rPr>
            </a:br>
            <a:endParaRPr lang="ru-RU" sz="2400" dirty="0">
              <a:solidFill>
                <a:srgbClr val="0B2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7811" y="1676936"/>
            <a:ext cx="9168987" cy="6413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B246B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Контрольные точки с риском неисполнения</a:t>
            </a:r>
            <a:endParaRPr lang="ru-RU" sz="1600" b="1" dirty="0">
              <a:solidFill>
                <a:srgbClr val="0B246B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2880402"/>
            <a:ext cx="8548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1. Контрольные точки с риском неисполнения отсутствуют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6</a:t>
            </a:r>
            <a:endParaRPr lang="ru-RU" b="1" dirty="0">
              <a:solidFill>
                <a:srgbClr val="0B24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4374560"/>
            <a:ext cx="8548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2. Не выполненных в срок контрольных</a:t>
            </a:r>
          </a:p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точек нет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264</Words>
  <Application>Microsoft Office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6_Тема Office</vt:lpstr>
      <vt:lpstr>Итоги выполнения Плана мероприятий по реализации программы развития «Сильный Алтай» за 9 месяцев 2021 года</vt:lpstr>
      <vt:lpstr>Программа развития «Сильный Алтай»: мероприятия дорожной карты</vt:lpstr>
      <vt:lpstr>Развитие инфраструктуры</vt:lpstr>
      <vt:lpstr>Развитие инфраструктуры</vt:lpstr>
      <vt:lpstr>Развитие инфраструктуры</vt:lpstr>
      <vt:lpstr>Контрольные точки с риском неисполнения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Минэкономразвития РА</cp:lastModifiedBy>
  <cp:revision>383</cp:revision>
  <cp:lastPrinted>2021-12-08T04:41:51Z</cp:lastPrinted>
  <dcterms:created xsi:type="dcterms:W3CDTF">2019-07-23T09:05:30Z</dcterms:created>
  <dcterms:modified xsi:type="dcterms:W3CDTF">2021-12-14T10:14:26Z</dcterms:modified>
</cp:coreProperties>
</file>